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57" r:id="rId4"/>
    <p:sldId id="258" r:id="rId5"/>
    <p:sldId id="279" r:id="rId6"/>
    <p:sldId id="273" r:id="rId7"/>
    <p:sldId id="259" r:id="rId8"/>
    <p:sldId id="260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75" r:id="rId20"/>
    <p:sldId id="278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92" autoAdjust="0"/>
  </p:normalViewPr>
  <p:slideViewPr>
    <p:cSldViewPr showGuides="1">
      <p:cViewPr>
        <p:scale>
          <a:sx n="100" d="100"/>
          <a:sy n="100" d="100"/>
        </p:scale>
        <p:origin x="-228" y="1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ED26F-3128-4443-887D-EE100E0749F2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90624-5825-4797-8EC5-9412F4E695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231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latin typeface="Century Gothic" pitchFamily="34" charset="0"/>
              </a:rPr>
              <a:t>There once lived a tiger which believed that he was the most powerful animal on the mountain</a:t>
            </a:r>
          </a:p>
          <a:p>
            <a:r>
              <a:rPr lang="ko-KR" altLang="en-US" dirty="0" smtClean="0"/>
              <a:t>옛날에 산에서 자기가 제일로 힘이 세다고 믿고 있는 호랑이가 살고 있었답니다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He strolled haughtily, boasting about his great strength, and said</a:t>
            </a:r>
          </a:p>
          <a:p>
            <a:r>
              <a:rPr lang="ko-KR" altLang="en-US" dirty="0" smtClean="0"/>
              <a:t>호랑이는 거만하게 어슬렁거리며 걸어 다니면서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자신의 위대한 힘을 자랑하곤 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b="1" u="sng" dirty="0" smtClean="0"/>
              <a:t>“I’m the </a:t>
            </a:r>
            <a:r>
              <a:rPr lang="en-US" altLang="ko-KR" sz="1800" b="1" u="sng" dirty="0" smtClean="0"/>
              <a:t>king of all the animals </a:t>
            </a:r>
            <a:r>
              <a:rPr lang="en-US" altLang="ko-KR" b="1" u="sng" dirty="0" smtClean="0"/>
              <a:t>on the mountain. Nothing scares me!”</a:t>
            </a:r>
          </a:p>
          <a:p>
            <a:r>
              <a:rPr lang="ko-KR" altLang="en-US" dirty="0" smtClean="0"/>
              <a:t>“난 이 산에 살고 있는 모든 동물들의 왕이지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아무 것도 두려울 것이 없어</a:t>
            </a:r>
            <a:r>
              <a:rPr lang="en-US" altLang="ko-KR" dirty="0" smtClean="0"/>
              <a:t>.”</a:t>
            </a:r>
            <a:r>
              <a:rPr lang="ko-KR" altLang="en-US" dirty="0" smtClean="0"/>
              <a:t>라고 말했습니다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It was true!</a:t>
            </a:r>
          </a:p>
          <a:p>
            <a:r>
              <a:rPr lang="ko-KR" altLang="en-US" dirty="0" smtClean="0"/>
              <a:t>그것은 사실이었습니다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He was scary. And when the other animals heard his roaring, </a:t>
            </a:r>
          </a:p>
          <a:p>
            <a:r>
              <a:rPr lang="ko-KR" altLang="en-US" dirty="0" smtClean="0"/>
              <a:t>호랑이는 무시무시했습니다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동물들이 그의 으르렁대는 소리를 들을 때면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they let out a shriek of fear and ran away in a hurry.</a:t>
            </a:r>
          </a:p>
          <a:p>
            <a:r>
              <a:rPr lang="ko-KR" altLang="en-US" dirty="0" smtClean="0"/>
              <a:t>모두들 공포의 비명을 지르고는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재빨리 도망을 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5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“</a:t>
            </a:r>
            <a:r>
              <a:rPr lang="en-US" altLang="ko-KR" b="1" u="sng" dirty="0" smtClean="0"/>
              <a:t>I can’t die like this. I’ll run for my life.”</a:t>
            </a:r>
          </a:p>
          <a:p>
            <a:r>
              <a:rPr lang="ko-KR" altLang="en-US" dirty="0" smtClean="0"/>
              <a:t>“이렇게 죽을 수는 없지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죽어라 달려보는 거야</a:t>
            </a:r>
            <a:r>
              <a:rPr lang="en-US" altLang="ko-KR" dirty="0" smtClean="0"/>
              <a:t>.”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When the Tiger started to run, the Thief thought the Tiger was trying to eat him.</a:t>
            </a:r>
          </a:p>
          <a:p>
            <a:r>
              <a:rPr lang="ko-KR" altLang="en-US" dirty="0" smtClean="0"/>
              <a:t>호랑이가 달리기 시작하자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도둑은 호랑이가 자기를 잡아먹으려 한다고 생각했습니다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So he immediately jumped on the Tiger’s back and held onto the Tiger's body.</a:t>
            </a:r>
          </a:p>
          <a:p>
            <a:r>
              <a:rPr lang="ko-KR" altLang="en-US" dirty="0" smtClean="0"/>
              <a:t>그래서 즉시 호랑이 등위로 올라 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호랑이 몸을 꼭 끌어안았습니다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326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scared Tiger bucked up and down, but the Thief held on to it even tighter.</a:t>
            </a:r>
          </a:p>
          <a:p>
            <a:r>
              <a:rPr lang="ko-KR" altLang="en-US" dirty="0" smtClean="0"/>
              <a:t>공포에 질린 호랑이는 위 아래로 </a:t>
            </a:r>
            <a:r>
              <a:rPr lang="ko-KR" altLang="en-US" dirty="0" err="1" smtClean="0"/>
              <a:t>정신없이</a:t>
            </a:r>
            <a:r>
              <a:rPr lang="ko-KR" altLang="en-US" dirty="0" smtClean="0"/>
              <a:t> 뛰어 보았지만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도둑은 점점 더 꽉 잡을 뿐이었습니다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Tiger continued running and running through the mountain.</a:t>
            </a:r>
          </a:p>
          <a:p>
            <a:r>
              <a:rPr lang="ko-KR" altLang="en-US" dirty="0" smtClean="0"/>
              <a:t>호랑이는 산을 향해 </a:t>
            </a:r>
            <a:r>
              <a:rPr lang="ko-KR" altLang="en-US" dirty="0" err="1" smtClean="0"/>
              <a:t>정신없이</a:t>
            </a:r>
            <a:r>
              <a:rPr lang="ko-KR" altLang="en-US" dirty="0" smtClean="0"/>
              <a:t> 달리고 또 달렸습니다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As the Tiger passed under a tree, the </a:t>
            </a:r>
            <a:r>
              <a:rPr lang="en-US" altLang="ko-KR" b="1" u="sng" dirty="0" smtClean="0"/>
              <a:t>Thief successfully grabbed a branch </a:t>
            </a:r>
            <a:r>
              <a:rPr lang="en-US" altLang="ko-KR" dirty="0" smtClean="0"/>
              <a:t>and didn’t let go.</a:t>
            </a:r>
          </a:p>
          <a:p>
            <a:r>
              <a:rPr lang="ko-KR" altLang="en-US" dirty="0" smtClean="0"/>
              <a:t>호랑이가 나무 아래로 지나갈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도둑은 가까스로 나뭇가지를 붙잡고 더 이상 가지 않는 데에 성공했습니다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27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Tiger kept running, never looking back.</a:t>
            </a:r>
          </a:p>
          <a:p>
            <a:r>
              <a:rPr lang="ko-KR" altLang="en-US" dirty="0" smtClean="0"/>
              <a:t>호랑이는 절대 뒤도 돌아보지 않고 계속 달렸습니다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Tiger finally realized that there was nothing on his back after many miles of running.</a:t>
            </a:r>
          </a:p>
          <a:p>
            <a:r>
              <a:rPr lang="ko-KR" altLang="en-US" dirty="0" smtClean="0"/>
              <a:t>한참을 달리고 난 뒤에야 비로소 호랑이는 등에 아무것도 없다는 것을 깨달았습니다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“That was too close! I was almost eaten by the dried persimmon</a:t>
            </a:r>
            <a:r>
              <a:rPr lang="en-US" altLang="ko-KR" b="1" u="sng" dirty="0" smtClean="0"/>
              <a:t>. I was so lucky today</a:t>
            </a:r>
            <a:r>
              <a:rPr lang="en-US" altLang="ko-KR" dirty="0" smtClean="0"/>
              <a:t>.”</a:t>
            </a:r>
          </a:p>
          <a:p>
            <a:r>
              <a:rPr lang="ko-KR" altLang="en-US" dirty="0" smtClean="0"/>
              <a:t>“진짜 거의 죽을 뻔 했네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곶감에게 거의 잡혀 먹힐 뻔 했어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오늘은 정말 운이 좋은 걸</a:t>
            </a:r>
            <a:r>
              <a:rPr lang="en-US" altLang="ko-KR" dirty="0" smtClean="0"/>
              <a:t>.”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Since that day, the frightened Tiger never went to the town again for fear of the super-scary dried persimmon.</a:t>
            </a:r>
          </a:p>
          <a:p>
            <a:r>
              <a:rPr lang="ko-KR" altLang="en-US" dirty="0" smtClean="0"/>
              <a:t>그날 이후로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겁에 질린 호랑이는 다시는 마을로 내려오지 않았답니다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최고로 무시무시한 곶감이 너무 무서워서 말입니다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1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very cold winter, the Tiger could not hunt for food for many days because of the heavy snow.</a:t>
            </a:r>
          </a:p>
          <a:p>
            <a:r>
              <a:rPr lang="ko-KR" altLang="en-US" dirty="0" smtClean="0"/>
              <a:t>어느 매우 추운 겨울날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폭설로 인하여 호랑이는 수 일 동안 아무 것도 사냥을 할 수가 없었습니다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“I’m starving to death. I can’t stand it any longer. </a:t>
            </a:r>
            <a:r>
              <a:rPr lang="en-US" altLang="ko-KR" b="1" i="0" u="sng" dirty="0" smtClean="0">
                <a:solidFill>
                  <a:srgbClr val="FF0000"/>
                </a:solidFill>
                <a:effectLst/>
              </a:rPr>
              <a:t>I should go into town to get something to eat</a:t>
            </a:r>
            <a:r>
              <a:rPr lang="en-US" altLang="ko-KR" dirty="0" smtClean="0"/>
              <a:t>.”</a:t>
            </a:r>
          </a:p>
          <a:p>
            <a:r>
              <a:rPr lang="ko-KR" altLang="en-US" dirty="0" smtClean="0"/>
              <a:t>“배고파 죽겠는걸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더 이상은 못 참겠다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먹을 것 좀 찾으러 마을로 내려가야겠다</a:t>
            </a:r>
            <a:r>
              <a:rPr lang="en-US" altLang="ko-KR" dirty="0" smtClean="0"/>
              <a:t>.”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Tiger was lying down at the foot of the mountain, waiting until it got dark.</a:t>
            </a:r>
          </a:p>
          <a:p>
            <a:r>
              <a:rPr lang="ko-KR" altLang="en-US" dirty="0" smtClean="0"/>
              <a:t>호랑이는 산 아래에 누워서 어두워지기를 기다리고 있었습니다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4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 found a farmhouse with a barn. There was a cow sleeping inside, snoring loudly.</a:t>
            </a:r>
          </a:p>
          <a:p>
            <a:r>
              <a:rPr lang="ko-KR" altLang="en-US" dirty="0" smtClean="0"/>
              <a:t>호랑이는 외양간이 있는 농가를 발견했습니다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안에는 코를 크게 골면서 잠을 자고 있는 소가 있었습니다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="1" u="sng" dirty="0" smtClean="0"/>
              <a:t>“A-ha! A cow! That’s a perfect dinner!”</a:t>
            </a:r>
          </a:p>
          <a:p>
            <a:r>
              <a:rPr lang="ko-KR" altLang="en-US" dirty="0" smtClean="0"/>
              <a:t>“오호</a:t>
            </a:r>
            <a:r>
              <a:rPr lang="en-US" altLang="ko-KR" dirty="0" smtClean="0"/>
              <a:t>! </a:t>
            </a:r>
            <a:r>
              <a:rPr lang="ko-KR" altLang="en-US" dirty="0" smtClean="0"/>
              <a:t>황소군</a:t>
            </a:r>
            <a:r>
              <a:rPr lang="en-US" altLang="ko-KR" dirty="0" smtClean="0"/>
              <a:t>! </a:t>
            </a:r>
            <a:r>
              <a:rPr lang="ko-KR" altLang="en-US" dirty="0" smtClean="0"/>
              <a:t>기가 막힌 저녁식사가 되겠어</a:t>
            </a:r>
            <a:r>
              <a:rPr lang="en-US" altLang="ko-KR" dirty="0" smtClean="0"/>
              <a:t>.”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Tiger licked his chops at the cow.</a:t>
            </a:r>
          </a:p>
          <a:p>
            <a:r>
              <a:rPr lang="ko-KR" altLang="en-US" dirty="0" smtClean="0"/>
              <a:t>호랑이는 황소를 보면서 입맛을 쩝쩝 다셨습니다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388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Just then, the Tiger heard a small child crying from inside the house.</a:t>
            </a:r>
          </a:p>
          <a:p>
            <a:r>
              <a:rPr lang="ko-KR" altLang="en-US" dirty="0" smtClean="0"/>
              <a:t>바로 그때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호랑이는 집 안에서 어린 아이의 엉엉 우는 울음소리를 들었습니다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b="1" u="sng" dirty="0" smtClean="0"/>
              <a:t>“Waa! Waa!”</a:t>
            </a:r>
          </a:p>
          <a:p>
            <a:r>
              <a:rPr lang="ko-KR" altLang="en-US" dirty="0" smtClean="0"/>
              <a:t>“앙</a:t>
            </a:r>
            <a:r>
              <a:rPr lang="en-US" altLang="ko-KR" dirty="0" smtClean="0"/>
              <a:t>! </a:t>
            </a:r>
            <a:r>
              <a:rPr lang="ko-KR" altLang="en-US" dirty="0" smtClean="0"/>
              <a:t>앙</a:t>
            </a:r>
            <a:r>
              <a:rPr lang="en-US" altLang="ko-KR" dirty="0" smtClean="0"/>
              <a:t>!”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“Stop crying or the monster will get you,” said his mother.</a:t>
            </a:r>
          </a:p>
          <a:p>
            <a:r>
              <a:rPr lang="ko-KR" altLang="en-US" dirty="0" smtClean="0"/>
              <a:t>“그만 울 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 그러면 괴물이 널 잡아갈 거야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엄마가 말했습니다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81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“Waa! Waa!” the child continued to cry, even though his mother tried to comfort him.</a:t>
            </a:r>
          </a:p>
          <a:p>
            <a:r>
              <a:rPr lang="ko-KR" altLang="en-US" b="0" dirty="0" smtClean="0"/>
              <a:t>“앙</a:t>
            </a:r>
            <a:r>
              <a:rPr lang="en-US" altLang="ko-KR" b="0" dirty="0" smtClean="0"/>
              <a:t>! </a:t>
            </a:r>
            <a:r>
              <a:rPr lang="ko-KR" altLang="en-US" b="0" dirty="0" smtClean="0"/>
              <a:t>앙</a:t>
            </a:r>
            <a:r>
              <a:rPr lang="en-US" altLang="ko-KR" b="0" dirty="0" smtClean="0"/>
              <a:t>!”  </a:t>
            </a:r>
            <a:r>
              <a:rPr lang="ko-KR" altLang="en-US" b="0" dirty="0" smtClean="0"/>
              <a:t>엄마가 아무리 달래려고 해도 아이는 계속해서 울었습니다</a:t>
            </a:r>
            <a:r>
              <a:rPr lang="en-US" altLang="ko-KR" b="0" dirty="0" smtClean="0"/>
              <a:t>. </a:t>
            </a:r>
          </a:p>
          <a:p>
            <a:endParaRPr lang="en-US" altLang="ko-KR" b="0" dirty="0" smtClean="0"/>
          </a:p>
          <a:p>
            <a:r>
              <a:rPr lang="en-US" altLang="ko-KR" b="0" dirty="0" smtClean="0"/>
              <a:t>“</a:t>
            </a:r>
            <a:r>
              <a:rPr lang="en-US" altLang="ko-KR" b="1" u="sng" dirty="0" err="1" smtClean="0"/>
              <a:t>Shh</a:t>
            </a:r>
            <a:r>
              <a:rPr lang="en-US" altLang="ko-KR" b="1" u="sng" dirty="0" smtClean="0"/>
              <a:t>! There’s a tiger outside. Stop crying, or he’ll come and get you.”</a:t>
            </a:r>
          </a:p>
          <a:p>
            <a:r>
              <a:rPr lang="ko-KR" altLang="en-US" b="0" dirty="0" smtClean="0"/>
              <a:t>“쉬</a:t>
            </a:r>
            <a:r>
              <a:rPr lang="en-US" altLang="ko-KR" b="0" dirty="0" smtClean="0"/>
              <a:t>! </a:t>
            </a:r>
            <a:r>
              <a:rPr lang="ko-KR" altLang="en-US" b="0" dirty="0" smtClean="0"/>
              <a:t>밖에 호랑이가 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그만 울어라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안 그러면 호랑이가 와서 널 잡아갈 거야</a:t>
            </a:r>
            <a:r>
              <a:rPr lang="en-US" altLang="ko-KR" b="0" dirty="0" smtClean="0"/>
              <a:t>.”</a:t>
            </a:r>
          </a:p>
          <a:p>
            <a:endParaRPr lang="en-US" altLang="ko-KR" b="0" dirty="0" smtClean="0"/>
          </a:p>
          <a:p>
            <a:r>
              <a:rPr lang="en-US" altLang="ko-KR" b="0" dirty="0" smtClean="0"/>
              <a:t>The Tiger was suddenly frightened.</a:t>
            </a:r>
          </a:p>
          <a:p>
            <a:r>
              <a:rPr lang="ko-KR" altLang="en-US" b="0" dirty="0" smtClean="0"/>
              <a:t>호랑이는 화들짝 놀랐습니다</a:t>
            </a:r>
            <a:r>
              <a:rPr lang="en-US" altLang="ko-KR" b="0" dirty="0" smtClean="0"/>
              <a:t>. </a:t>
            </a:r>
          </a:p>
          <a:p>
            <a:endParaRPr lang="en-US" altLang="ko-KR" b="0" dirty="0" smtClean="0"/>
          </a:p>
          <a:p>
            <a:r>
              <a:rPr lang="en-US" altLang="ko-KR" b="0" dirty="0" smtClean="0"/>
              <a:t>“How can she know where I am now? I must be more careful.”</a:t>
            </a:r>
          </a:p>
          <a:p>
            <a:r>
              <a:rPr lang="ko-KR" altLang="en-US" b="0" dirty="0" smtClean="0"/>
              <a:t>“내가 여기 있는 것을 저 여자가 어떻게 아는 거지</a:t>
            </a:r>
            <a:r>
              <a:rPr lang="en-US" altLang="ko-KR" b="0" dirty="0" smtClean="0"/>
              <a:t>? </a:t>
            </a:r>
            <a:r>
              <a:rPr lang="ko-KR" altLang="en-US" b="0" dirty="0" smtClean="0"/>
              <a:t>좀 더 조심해야겠군</a:t>
            </a:r>
            <a:r>
              <a:rPr lang="en-US" altLang="ko-KR" b="0" dirty="0" smtClean="0"/>
              <a:t>.”</a:t>
            </a:r>
          </a:p>
          <a:p>
            <a:endParaRPr lang="en-US" altLang="ko-KR" b="0" dirty="0" smtClean="0"/>
          </a:p>
          <a:p>
            <a:r>
              <a:rPr lang="en-US" altLang="ko-KR" b="0" dirty="0" smtClean="0"/>
              <a:t>“</a:t>
            </a:r>
            <a:r>
              <a:rPr lang="en-US" altLang="ko-KR" b="1" u="sng" dirty="0" smtClean="0"/>
              <a:t>Waa! Waa!” </a:t>
            </a:r>
          </a:p>
          <a:p>
            <a:r>
              <a:rPr lang="en-US" altLang="ko-KR" b="1" u="sng" dirty="0" smtClean="0"/>
              <a:t>The child didn’t stop crying</a:t>
            </a:r>
            <a:r>
              <a:rPr lang="en-US" altLang="ko-KR" b="0" dirty="0" smtClean="0"/>
              <a:t>, in fact, he cried even louder.</a:t>
            </a:r>
          </a:p>
          <a:p>
            <a:r>
              <a:rPr lang="ko-KR" altLang="en-US" b="0" dirty="0" smtClean="0"/>
              <a:t>“앙</a:t>
            </a:r>
            <a:r>
              <a:rPr lang="en-US" altLang="ko-KR" b="0" dirty="0" smtClean="0"/>
              <a:t>! </a:t>
            </a:r>
            <a:r>
              <a:rPr lang="ko-KR" altLang="en-US" b="0" dirty="0" smtClean="0"/>
              <a:t>앙</a:t>
            </a:r>
            <a:r>
              <a:rPr lang="en-US" altLang="ko-KR" b="0" dirty="0" smtClean="0"/>
              <a:t>!” </a:t>
            </a:r>
          </a:p>
          <a:p>
            <a:r>
              <a:rPr lang="ko-KR" altLang="en-US" b="0" dirty="0" smtClean="0"/>
              <a:t>아이는 울음을 그치지 않았습니다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사실 더 크게 울어 댔습니다</a:t>
            </a:r>
            <a:r>
              <a:rPr lang="en-US" altLang="ko-KR" b="0" dirty="0" smtClean="0"/>
              <a:t>. </a:t>
            </a:r>
          </a:p>
          <a:p>
            <a:endParaRPr lang="en-US" altLang="ko-KR" b="0" dirty="0" smtClean="0"/>
          </a:p>
          <a:p>
            <a:r>
              <a:rPr lang="en-US" altLang="ko-KR" b="0" dirty="0" smtClean="0"/>
              <a:t>“Hum, why isn’t he afraid of me?”</a:t>
            </a:r>
          </a:p>
          <a:p>
            <a:r>
              <a:rPr lang="ko-KR" altLang="en-US" b="0" dirty="0" smtClean="0"/>
              <a:t>“흠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저 꼬마는 내가 무섭지 않은 거야</a:t>
            </a:r>
            <a:r>
              <a:rPr lang="en-US" altLang="ko-KR" b="0" dirty="0" smtClean="0"/>
              <a:t>?”</a:t>
            </a:r>
          </a:p>
          <a:p>
            <a:endParaRPr lang="ko-KR" altLang="en-US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01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“Please stop crying! I have a dried persimmon for you.”</a:t>
            </a:r>
          </a:p>
          <a:p>
            <a:r>
              <a:rPr lang="ko-KR" altLang="en-US" dirty="0" smtClean="0"/>
              <a:t>“제발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그만 울어라</a:t>
            </a:r>
            <a:r>
              <a:rPr lang="en-US" altLang="ko-KR" dirty="0" smtClean="0"/>
              <a:t>! </a:t>
            </a:r>
            <a:r>
              <a:rPr lang="ko-KR" altLang="en-US" dirty="0" smtClean="0"/>
              <a:t>여기 곶감이 있다</a:t>
            </a:r>
            <a:r>
              <a:rPr lang="en-US" altLang="ko-KR" dirty="0" smtClean="0"/>
              <a:t>.”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Surprisingly, when his mother told him about the dried persimmon, </a:t>
            </a:r>
            <a:r>
              <a:rPr lang="en-US" altLang="ko-KR" b="1" u="sng" dirty="0" smtClean="0"/>
              <a:t>the child immediately stopped crying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놀랍게도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엄마가 곶감 이야기를 했더니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아이는 즉시 울음을 멈추었습니다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“What is a dried persimmon?” thought the Tiger.</a:t>
            </a:r>
            <a:endParaRPr lang="en-US" altLang="ko-KR" b="1" dirty="0" smtClean="0"/>
          </a:p>
          <a:p>
            <a:r>
              <a:rPr lang="ko-KR" altLang="en-US" dirty="0" smtClean="0"/>
              <a:t>“대체 곶감이 뭐지</a:t>
            </a:r>
            <a:r>
              <a:rPr lang="en-US" altLang="ko-KR" dirty="0" smtClean="0"/>
              <a:t>?” </a:t>
            </a:r>
            <a:r>
              <a:rPr lang="ko-KR" altLang="en-US" dirty="0" smtClean="0"/>
              <a:t>호랑이는 생각했습니다</a:t>
            </a:r>
            <a:r>
              <a:rPr lang="en-US" altLang="ko-KR" dirty="0" smtClean="0"/>
              <a:t>.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dirty="0" smtClean="0"/>
              <a:t>“</a:t>
            </a:r>
            <a:r>
              <a:rPr lang="en-US" altLang="ko-KR" b="1" u="sng" dirty="0" smtClean="0"/>
              <a:t>It must be a very scary beast</a:t>
            </a:r>
            <a:r>
              <a:rPr lang="en-US" altLang="ko-KR" dirty="0" smtClean="0"/>
              <a:t>. Is it really here? I must be careful.”</a:t>
            </a:r>
          </a:p>
          <a:p>
            <a:r>
              <a:rPr lang="ko-KR" altLang="en-US" dirty="0" smtClean="0"/>
              <a:t>“아마도 정말 무서운 괴물임에 틀림없어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그게 정말 여기에 있단 말이지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하여간 조심해야겠군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5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 smtClean="0"/>
              <a:t>The Tiger walked </a:t>
            </a:r>
            <a:r>
              <a:rPr lang="en-US" altLang="ko-KR" sz="1000" b="1" u="sng" dirty="0" smtClean="0"/>
              <a:t>very carefully and quietly </a:t>
            </a:r>
            <a:r>
              <a:rPr lang="en-US" altLang="ko-KR" sz="1000" dirty="0" smtClean="0"/>
              <a:t>back to the barn.</a:t>
            </a:r>
          </a:p>
          <a:p>
            <a:r>
              <a:rPr lang="ko-KR" altLang="en-US" sz="1000" dirty="0" smtClean="0"/>
              <a:t>호랑이는 조심스럽게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조용히 외양간으로 들어갔습니다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At that moment, a large, black figure crept through the barn door.</a:t>
            </a:r>
          </a:p>
          <a:p>
            <a:r>
              <a:rPr lang="ko-KR" altLang="en-US" sz="1000" dirty="0" smtClean="0"/>
              <a:t>바로 그때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커다랗고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검은 그림자가 외양간 문을 통해 슬며시 들어왔습니다</a:t>
            </a:r>
            <a:endParaRPr lang="en-US" altLang="ko-KR" sz="1000" dirty="0" smtClean="0"/>
          </a:p>
          <a:p>
            <a:endParaRPr lang="en-US" altLang="ko-KR" sz="1000" dirty="0" smtClean="0"/>
          </a:p>
          <a:p>
            <a:r>
              <a:rPr lang="en-US" altLang="ko-KR" sz="1000" dirty="0" smtClean="0"/>
              <a:t>“</a:t>
            </a:r>
            <a:r>
              <a:rPr lang="en-US" altLang="ko-KR" sz="1000" b="1" u="sng" dirty="0" smtClean="0"/>
              <a:t>Eek! It must be the dried persimmon</a:t>
            </a:r>
            <a:r>
              <a:rPr lang="en-US" altLang="ko-KR" sz="1000" dirty="0" smtClean="0"/>
              <a:t>.”</a:t>
            </a:r>
          </a:p>
          <a:p>
            <a:r>
              <a:rPr lang="ko-KR" altLang="en-US" sz="1000" dirty="0" smtClean="0"/>
              <a:t>“이런</a:t>
            </a:r>
            <a:r>
              <a:rPr lang="en-US" altLang="ko-KR" sz="1000" dirty="0" smtClean="0"/>
              <a:t>! </a:t>
            </a:r>
            <a:r>
              <a:rPr lang="ko-KR" altLang="en-US" sz="1000" dirty="0" smtClean="0"/>
              <a:t>곶감임에 틀림없군</a:t>
            </a:r>
            <a:r>
              <a:rPr lang="en-US" altLang="ko-KR" sz="1000" dirty="0" smtClean="0"/>
              <a:t>.”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6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Tiger was too scared to move.</a:t>
            </a:r>
          </a:p>
          <a:p>
            <a:r>
              <a:rPr lang="ko-KR" altLang="en-US" dirty="0" smtClean="0"/>
              <a:t>호랑이는 너무 무서워서 움직일 수조차 없었습니다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black figure walked to the Tiger and rubbed its back.</a:t>
            </a:r>
          </a:p>
          <a:p>
            <a:r>
              <a:rPr lang="ko-KR" altLang="en-US" dirty="0" smtClean="0"/>
              <a:t>검은 그림자가 호랑이에게로 다가와서는 등을 문질렀습니다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“Oh, this one’s really nice and fat! I like it.”</a:t>
            </a:r>
          </a:p>
          <a:p>
            <a:r>
              <a:rPr lang="ko-KR" altLang="en-US" dirty="0" smtClean="0"/>
              <a:t>“오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녀석 정말 튼튼하고 토실토실한걸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아주 마음에 들어</a:t>
            </a:r>
            <a:r>
              <a:rPr lang="en-US" altLang="ko-KR" dirty="0" smtClean="0"/>
              <a:t>!”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large, black figure was really a </a:t>
            </a:r>
            <a:r>
              <a:rPr lang="en-US" altLang="ko-KR" sz="1400" b="1" u="sng" dirty="0" smtClean="0"/>
              <a:t>thief</a:t>
            </a:r>
            <a:r>
              <a:rPr lang="en-US" altLang="ko-KR" dirty="0" smtClean="0"/>
              <a:t> who had come to steal the farmer's cow.</a:t>
            </a:r>
          </a:p>
          <a:p>
            <a:r>
              <a:rPr lang="ko-KR" altLang="en-US" dirty="0" smtClean="0"/>
              <a:t>사실 크고 검은 그림자는 농부의 황소를 훔치기 위해 숨어들어 온 도둑이었습니다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Because it was </a:t>
            </a:r>
            <a:r>
              <a:rPr lang="en-US" altLang="ko-KR" b="1" u="sng" dirty="0" smtClean="0"/>
              <a:t>dark</a:t>
            </a:r>
            <a:r>
              <a:rPr lang="en-US" altLang="ko-KR" dirty="0" smtClean="0"/>
              <a:t>, the Thief thought that the furry Tiger was really a cow.</a:t>
            </a:r>
          </a:p>
          <a:p>
            <a:r>
              <a:rPr lang="ko-KR" altLang="en-US" dirty="0" smtClean="0"/>
              <a:t>너무나 어두웠기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도둑도 털이 수북한 호랑이가 정말로 황소인줄 알았답니다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55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When the Thief pulled the Tiger out of the barn by his tail, he suddenly trembled with fear.</a:t>
            </a:r>
          </a:p>
          <a:p>
            <a:r>
              <a:rPr lang="ko-KR" altLang="en-US" dirty="0" smtClean="0"/>
              <a:t>도둑이 꼬리를 붙잡고 호랑이를 외양간 밖으로 끌어냈을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그는 너무 무서워 와들와들 떨었습니다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en-US" altLang="ko-KR" b="1" u="sng" dirty="0" smtClean="0"/>
              <a:t>Oh no! This isn’t a cow at all. It’s a Tiger</a:t>
            </a:r>
            <a:r>
              <a:rPr lang="en-US" altLang="ko-KR" dirty="0" smtClean="0"/>
              <a:t>! Now I’ll die for sure,” the Thief thought to himself.</a:t>
            </a:r>
          </a:p>
          <a:p>
            <a:r>
              <a:rPr lang="ko-KR" altLang="en-US" dirty="0" smtClean="0"/>
              <a:t>“이런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이건 황소가 아니었잖아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호랑이였어</a:t>
            </a:r>
            <a:r>
              <a:rPr lang="en-US" altLang="ko-KR" dirty="0" smtClean="0"/>
              <a:t>! </a:t>
            </a:r>
            <a:r>
              <a:rPr lang="ko-KR" altLang="en-US" dirty="0" smtClean="0"/>
              <a:t>난 이젠 정말 죽었다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도둑은 혼자 생각을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en-US" altLang="ko-KR" b="1" u="sng" dirty="0" smtClean="0"/>
              <a:t>Oh no! The dried persimmon has me by my tail</a:t>
            </a:r>
            <a:r>
              <a:rPr lang="en-US" altLang="ko-KR" dirty="0" smtClean="0"/>
              <a:t>. I’ll die for sure,” the Tiger thought to himself.</a:t>
            </a:r>
          </a:p>
          <a:p>
            <a:r>
              <a:rPr lang="ko-KR" altLang="en-US" dirty="0" smtClean="0"/>
              <a:t>“이런</a:t>
            </a:r>
            <a:r>
              <a:rPr lang="en-US" altLang="ko-KR" dirty="0" smtClean="0"/>
              <a:t>! </a:t>
            </a:r>
            <a:r>
              <a:rPr lang="ko-KR" altLang="en-US" dirty="0" smtClean="0"/>
              <a:t>곶감이 내 꼬리를 잡았어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난 이젠 정말 죽었다</a:t>
            </a:r>
            <a:r>
              <a:rPr lang="en-US" altLang="ko-KR" dirty="0" smtClean="0"/>
              <a:t>.” </a:t>
            </a:r>
            <a:r>
              <a:rPr lang="ko-KR" altLang="en-US" dirty="0" smtClean="0"/>
              <a:t>호랑이도 혼자 생각을 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Both the Tiger and the Thief were too afraid to move at all.</a:t>
            </a:r>
          </a:p>
          <a:p>
            <a:r>
              <a:rPr lang="ko-KR" altLang="en-US" dirty="0" smtClean="0"/>
              <a:t>호랑이와 도둑은 둘 다 너무 무서워서 꼼짝도 할 수 없었습니다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F90624-5825-4797-8EC5-9412F4E6955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94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78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9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3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20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63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1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2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7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61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35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09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C2DE0-D744-4F4A-991C-0A618048C079}" type="datetimeFigureOut">
              <a:rPr lang="ko-KR" altLang="en-US" smtClean="0"/>
              <a:t>2013-03-22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593E3-A18F-4767-9107-638FC70B87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6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호랑이와 곶감 </a:t>
            </a:r>
            <a:r>
              <a:rPr lang="ko-KR" altLang="en-US" dirty="0" err="1" smtClean="0"/>
              <a:t>앱북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스토리보드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2013-03-13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9778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56716"/>
            <a:ext cx="7315200" cy="454456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4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97639" y="162880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Just then, the Tiger heard a small child crying from inside the house.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7593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9096"/>
            <a:ext cx="7315200" cy="455980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5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05982" y="1556792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latin typeface="Century Gothic" pitchFamily="34" charset="0"/>
              </a:rPr>
              <a:t>“Waa! Waa!” </a:t>
            </a:r>
            <a:r>
              <a:rPr lang="en-US" altLang="ko-KR" sz="2000" dirty="0">
                <a:latin typeface="Century Gothic" pitchFamily="34" charset="0"/>
              </a:rPr>
              <a:t>the child continued to cry, even though his mother tried to comfort him.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8887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39952"/>
            <a:ext cx="7315200" cy="457809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6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15616" y="191683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“Please stop crying! I have a </a:t>
            </a:r>
            <a:r>
              <a:rPr lang="en-US" altLang="ko-KR" sz="2400" b="1" dirty="0">
                <a:latin typeface="Century Gothic" pitchFamily="34" charset="0"/>
              </a:rPr>
              <a:t>dried persimmon</a:t>
            </a:r>
            <a:r>
              <a:rPr lang="en-US" altLang="ko-KR" sz="2000" dirty="0">
                <a:latin typeface="Century Gothic" pitchFamily="34" charset="0"/>
              </a:rPr>
              <a:t> for you.”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828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55192"/>
            <a:ext cx="7315200" cy="454761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7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14054" y="191683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The Tiger walked </a:t>
            </a:r>
            <a:r>
              <a:rPr lang="en-US" altLang="ko-KR" sz="2400" b="1" dirty="0">
                <a:latin typeface="Century Gothic" pitchFamily="34" charset="0"/>
              </a:rPr>
              <a:t>very carefully and quietly</a:t>
            </a:r>
            <a:r>
              <a:rPr lang="en-US" altLang="ko-KR" sz="2000" dirty="0">
                <a:latin typeface="Century Gothic" pitchFamily="34" charset="0"/>
              </a:rPr>
              <a:t> back to the barn.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424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55192"/>
            <a:ext cx="7315200" cy="454761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8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04065" y="2132856"/>
            <a:ext cx="4432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The Tiger was too scared to move.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5467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39952"/>
            <a:ext cx="7315200" cy="457809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9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31640" y="183727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When the Thief pulled the Tiger out of the barn by his </a:t>
            </a:r>
            <a:r>
              <a:rPr lang="en-US" altLang="ko-KR" sz="2400" b="1" dirty="0">
                <a:latin typeface="Century Gothic" pitchFamily="34" charset="0"/>
              </a:rPr>
              <a:t>tail</a:t>
            </a:r>
            <a:r>
              <a:rPr lang="en-US" altLang="ko-KR" sz="2000" dirty="0">
                <a:latin typeface="Century Gothic" pitchFamily="34" charset="0"/>
              </a:rPr>
              <a:t>, he suddenly trembled with fear.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9315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50620"/>
            <a:ext cx="7315200" cy="455676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10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03648" y="1700808"/>
            <a:ext cx="4902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“I can’t die like this. I’ll </a:t>
            </a:r>
            <a:r>
              <a:rPr lang="en-US" altLang="ko-KR" sz="2400" dirty="0">
                <a:latin typeface="Century Gothic" pitchFamily="34" charset="0"/>
              </a:rPr>
              <a:t>run</a:t>
            </a:r>
            <a:r>
              <a:rPr lang="en-US" altLang="ko-KR" sz="2000" dirty="0">
                <a:latin typeface="Century Gothic" pitchFamily="34" charset="0"/>
              </a:rPr>
              <a:t> for my life.”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617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6048"/>
            <a:ext cx="7315200" cy="456590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11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59923" y="208450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The scared Tiger bucked up and down, but the Thief held on to it even tighter.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995988" y="227687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730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52144"/>
            <a:ext cx="7315200" cy="455371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12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23089" y="256490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The Tiger kept running, never looking back.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4821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5976664" cy="72008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모자이크 </a:t>
            </a:r>
            <a:r>
              <a:rPr lang="en-US" altLang="ko-KR" dirty="0" smtClean="0"/>
              <a:t>UI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2104" r="18915" b="17842"/>
          <a:stretch/>
        </p:blipFill>
        <p:spPr>
          <a:xfrm>
            <a:off x="395536" y="980728"/>
            <a:ext cx="6120680" cy="4590509"/>
          </a:xfrm>
        </p:spPr>
      </p:pic>
      <p:sp>
        <p:nvSpPr>
          <p:cNvPr id="3" name="TextBox 2"/>
          <p:cNvSpPr txBox="1"/>
          <p:nvPr/>
        </p:nvSpPr>
        <p:spPr>
          <a:xfrm>
            <a:off x="6804248" y="1124744"/>
            <a:ext cx="20882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 SIMPLE(</a:t>
            </a:r>
            <a:r>
              <a:rPr lang="ko-KR" altLang="en-US" dirty="0" smtClean="0"/>
              <a:t>연령대에 맞게</a:t>
            </a:r>
            <a:r>
              <a:rPr lang="en-US" altLang="ko-KR" dirty="0" smtClean="0"/>
              <a:t>…)</a:t>
            </a:r>
          </a:p>
          <a:p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/ </a:t>
            </a:r>
            <a:r>
              <a:rPr lang="ko-KR" altLang="en-US" dirty="0" smtClean="0"/>
              <a:t>불러오기</a:t>
            </a:r>
            <a:r>
              <a:rPr lang="en-US" altLang="ko-KR" dirty="0" smtClean="0"/>
              <a:t>/ </a:t>
            </a:r>
            <a:r>
              <a:rPr lang="ko-KR" altLang="en-US" dirty="0" smtClean="0"/>
              <a:t>소리</a:t>
            </a:r>
            <a:r>
              <a:rPr lang="en-US" altLang="ko-KR" dirty="0" smtClean="0"/>
              <a:t>/ </a:t>
            </a:r>
            <a:r>
              <a:rPr lang="ko-KR" altLang="en-US" dirty="0" smtClean="0"/>
              <a:t>정보 메뉴 모두 필요 없을 수도 </a:t>
            </a:r>
            <a:r>
              <a:rPr lang="en-US" altLang="ko-KR" dirty="0" smtClean="0"/>
              <a:t>…(</a:t>
            </a:r>
            <a:r>
              <a:rPr lang="ko-KR" altLang="en-US" dirty="0" smtClean="0"/>
              <a:t>연구과제이므로 넣어야 할지도</a:t>
            </a:r>
            <a:r>
              <a:rPr lang="en-US" altLang="ko-KR" dirty="0" smtClean="0"/>
              <a:t>..)</a:t>
            </a:r>
          </a:p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터치 반응에 대한 응대</a:t>
            </a:r>
            <a:r>
              <a:rPr lang="en-US" altLang="ko-KR" dirty="0" smtClean="0"/>
              <a:t>(ex, </a:t>
            </a:r>
            <a:r>
              <a:rPr lang="ko-KR" altLang="en-US" dirty="0" smtClean="0"/>
              <a:t>장난스럽게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무작위로  빠르게 터치할 경우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5536" y="4941168"/>
            <a:ext cx="4464496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1520" y="5877272"/>
            <a:ext cx="8263366" cy="3751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* </a:t>
            </a:r>
            <a:r>
              <a:rPr lang="ko-KR" altLang="en-US" dirty="0" smtClean="0">
                <a:solidFill>
                  <a:srgbClr val="0070C0"/>
                </a:solidFill>
              </a:rPr>
              <a:t>참조 </a:t>
            </a:r>
            <a:r>
              <a:rPr lang="ko-KR" altLang="en-US" dirty="0" err="1" smtClean="0">
                <a:solidFill>
                  <a:srgbClr val="0070C0"/>
                </a:solidFill>
              </a:rPr>
              <a:t>블루핀의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세계명작동화 </a:t>
            </a:r>
            <a:r>
              <a:rPr lang="ko-KR" altLang="en-US" dirty="0" err="1" smtClean="0">
                <a:solidFill>
                  <a:srgbClr val="0070C0"/>
                </a:solidFill>
              </a:rPr>
              <a:t>깊은책속옹달샘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– </a:t>
            </a:r>
            <a:r>
              <a:rPr lang="ko-KR" altLang="en-US" dirty="0" smtClean="0">
                <a:solidFill>
                  <a:srgbClr val="0070C0"/>
                </a:solidFill>
              </a:rPr>
              <a:t>엄지공주 의 퍼즐 기능 등 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701"/>
            <a:ext cx="9144000" cy="483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0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시리즈물</a:t>
            </a:r>
            <a:r>
              <a:rPr lang="ko-KR" altLang="en-US" dirty="0" smtClean="0"/>
              <a:t> 제작 이슈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사업성 및 판권 해결 이슈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스마트스쿨용 조달 품목 이슈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제작 리소스에 대한 검토 등</a:t>
            </a:r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모자이크 등 </a:t>
            </a:r>
            <a:r>
              <a:rPr lang="en-US" altLang="ko-KR" dirty="0" smtClean="0"/>
              <a:t>NPR</a:t>
            </a:r>
            <a:r>
              <a:rPr lang="ko-KR" altLang="en-US" dirty="0" smtClean="0"/>
              <a:t> 기술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속도 이슈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실시간 또는 미리 제작된 이미지 대치 검토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적용할 </a:t>
            </a:r>
            <a:r>
              <a:rPr lang="en-US" altLang="ko-KR" dirty="0" smtClean="0"/>
              <a:t>NPR </a:t>
            </a:r>
            <a:r>
              <a:rPr lang="ko-KR" altLang="en-US" dirty="0" smtClean="0"/>
              <a:t>기술 리스트</a:t>
            </a:r>
            <a:r>
              <a:rPr lang="en-US" altLang="ko-KR" dirty="0" smtClean="0"/>
              <a:t>…</a:t>
            </a:r>
          </a:p>
          <a:p>
            <a:pPr marL="4572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라이브러리화 이슈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78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7315200" cy="45445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1520" y="4544132"/>
            <a:ext cx="7315200" cy="9010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1520" y="5759222"/>
            <a:ext cx="73152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11392" y="5517232"/>
            <a:ext cx="720080" cy="6480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HOME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375488" y="5517232"/>
            <a:ext cx="864096" cy="6480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RE</a:t>
            </a:r>
          </a:p>
          <a:p>
            <a:pPr algn="ctr"/>
            <a:r>
              <a:rPr lang="en-US" altLang="ko-KR" sz="1200" b="1" dirty="0" smtClean="0"/>
              <a:t>READ</a:t>
            </a:r>
            <a:endParaRPr lang="ko-KR" altLang="en-US" sz="1200" b="1" dirty="0"/>
          </a:p>
        </p:txBody>
      </p:sp>
      <p:sp>
        <p:nvSpPr>
          <p:cNvPr id="9" name="타원 8"/>
          <p:cNvSpPr/>
          <p:nvPr/>
        </p:nvSpPr>
        <p:spPr>
          <a:xfrm>
            <a:off x="4327816" y="5517232"/>
            <a:ext cx="1080120" cy="6480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MOSIAC</a:t>
            </a:r>
            <a:endParaRPr lang="ko-KR" altLang="en-US" sz="1100" b="1" dirty="0"/>
          </a:p>
        </p:txBody>
      </p:sp>
      <p:sp>
        <p:nvSpPr>
          <p:cNvPr id="10" name="타원 9"/>
          <p:cNvSpPr/>
          <p:nvPr/>
        </p:nvSpPr>
        <p:spPr>
          <a:xfrm>
            <a:off x="2411760" y="5517232"/>
            <a:ext cx="648072" cy="6480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PAGE</a:t>
            </a:r>
            <a:endParaRPr lang="ko-KR" altLang="en-US" sz="1400" dirty="0"/>
          </a:p>
        </p:txBody>
      </p:sp>
      <p:sp>
        <p:nvSpPr>
          <p:cNvPr id="11" name="타원 10"/>
          <p:cNvSpPr/>
          <p:nvPr/>
        </p:nvSpPr>
        <p:spPr>
          <a:xfrm>
            <a:off x="6588224" y="5517232"/>
            <a:ext cx="648072" cy="6480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INFO</a:t>
            </a:r>
            <a:endParaRPr lang="ko-KR" altLang="en-US" sz="1400" b="1" dirty="0"/>
          </a:p>
        </p:txBody>
      </p:sp>
      <p:sp>
        <p:nvSpPr>
          <p:cNvPr id="7" name="직사각형 6"/>
          <p:cNvSpPr/>
          <p:nvPr/>
        </p:nvSpPr>
        <p:spPr>
          <a:xfrm>
            <a:off x="395536" y="4669914"/>
            <a:ext cx="936104" cy="64807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/>
              <a:t>1</a:t>
            </a:r>
            <a:endParaRPr lang="ko-KR" altLang="en-US" sz="2800" b="1" dirty="0"/>
          </a:p>
        </p:txBody>
      </p:sp>
      <p:sp>
        <p:nvSpPr>
          <p:cNvPr id="14" name="직사각형 13"/>
          <p:cNvSpPr/>
          <p:nvPr/>
        </p:nvSpPr>
        <p:spPr>
          <a:xfrm>
            <a:off x="1475656" y="4669914"/>
            <a:ext cx="936104" cy="64807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sp>
        <p:nvSpPr>
          <p:cNvPr id="15" name="직사각형 14"/>
          <p:cNvSpPr/>
          <p:nvPr/>
        </p:nvSpPr>
        <p:spPr>
          <a:xfrm>
            <a:off x="2555776" y="4669914"/>
            <a:ext cx="936104" cy="64807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3</a:t>
            </a:r>
            <a:endParaRPr lang="ko-KR" altLang="en-US" sz="2800" b="1" dirty="0"/>
          </a:p>
        </p:txBody>
      </p:sp>
      <p:sp>
        <p:nvSpPr>
          <p:cNvPr id="16" name="직사각형 15"/>
          <p:cNvSpPr/>
          <p:nvPr/>
        </p:nvSpPr>
        <p:spPr>
          <a:xfrm>
            <a:off x="3635896" y="4669914"/>
            <a:ext cx="936104" cy="64807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4</a:t>
            </a:r>
            <a:endParaRPr lang="ko-KR" altLang="en-US" sz="2800" b="1" dirty="0"/>
          </a:p>
        </p:txBody>
      </p:sp>
      <p:sp>
        <p:nvSpPr>
          <p:cNvPr id="17" name="직사각형 16"/>
          <p:cNvSpPr/>
          <p:nvPr/>
        </p:nvSpPr>
        <p:spPr>
          <a:xfrm>
            <a:off x="4716016" y="4669914"/>
            <a:ext cx="936104" cy="64807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5</a:t>
            </a:r>
            <a:endParaRPr lang="ko-KR" altLang="en-US" sz="2800" b="1" dirty="0"/>
          </a:p>
        </p:txBody>
      </p:sp>
      <p:sp>
        <p:nvSpPr>
          <p:cNvPr id="18" name="직사각형 17"/>
          <p:cNvSpPr/>
          <p:nvPr/>
        </p:nvSpPr>
        <p:spPr>
          <a:xfrm>
            <a:off x="5796136" y="4669914"/>
            <a:ext cx="936104" cy="64807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6</a:t>
            </a:r>
            <a:endParaRPr lang="ko-KR" altLang="en-US" sz="2800" b="1" dirty="0"/>
          </a:p>
        </p:txBody>
      </p:sp>
      <p:sp>
        <p:nvSpPr>
          <p:cNvPr id="12" name="위쪽 화살표 11"/>
          <p:cNvSpPr/>
          <p:nvPr/>
        </p:nvSpPr>
        <p:spPr>
          <a:xfrm>
            <a:off x="3278304" y="5373216"/>
            <a:ext cx="861648" cy="792088"/>
          </a:xfrm>
          <a:prstGeom prst="upArrow">
            <a:avLst>
              <a:gd name="adj1" fmla="val 7796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7108282" y="3789040"/>
            <a:ext cx="393597" cy="36004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10800000">
            <a:off x="289971" y="3717031"/>
            <a:ext cx="393597" cy="36004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725544" y="5661248"/>
            <a:ext cx="1382960" cy="6840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하단 </a:t>
            </a:r>
            <a:r>
              <a:rPr lang="ko-KR" altLang="en-US" sz="1100" dirty="0" err="1" smtClean="0"/>
              <a:t>풀업</a:t>
            </a:r>
            <a:r>
              <a:rPr lang="ko-KR" altLang="en-US" sz="1100" dirty="0" smtClean="0"/>
              <a:t> 메뉴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* </a:t>
            </a:r>
            <a:r>
              <a:rPr lang="ko-KR" altLang="en-US" sz="1100" dirty="0" smtClean="0"/>
              <a:t>종이 찢기 효과 메뉴</a:t>
            </a:r>
            <a:r>
              <a:rPr lang="en-US" altLang="ko-KR" sz="1100" dirty="0" smtClean="0"/>
              <a:t>?</a:t>
            </a:r>
            <a:endParaRPr lang="ko-KR" altLang="en-US" sz="1100" dirty="0"/>
          </a:p>
        </p:txBody>
      </p:sp>
      <p:sp>
        <p:nvSpPr>
          <p:cNvPr id="22" name="사각형 설명선 21"/>
          <p:cNvSpPr/>
          <p:nvPr/>
        </p:nvSpPr>
        <p:spPr>
          <a:xfrm>
            <a:off x="7740352" y="3140968"/>
            <a:ext cx="1080120" cy="504056"/>
          </a:xfrm>
          <a:prstGeom prst="wedgeRectCallout">
            <a:avLst>
              <a:gd name="adj1" fmla="val -73227"/>
              <a:gd name="adj2" fmla="val 1008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/>
              <a:t>좌우 페이지 이동</a:t>
            </a:r>
            <a:endParaRPr lang="ko-KR" altLang="en-US" sz="1100"/>
          </a:p>
        </p:txBody>
      </p:sp>
      <p:sp>
        <p:nvSpPr>
          <p:cNvPr id="25" name="위쪽 화살표 24"/>
          <p:cNvSpPr/>
          <p:nvPr/>
        </p:nvSpPr>
        <p:spPr>
          <a:xfrm>
            <a:off x="2671632" y="5373216"/>
            <a:ext cx="144016" cy="1440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551952" y="5517232"/>
            <a:ext cx="748240" cy="64807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/>
              <a:t>PAINTING</a:t>
            </a:r>
            <a:endParaRPr lang="ko-KR" altLang="en-US" sz="105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308304" y="317847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latin typeface="Trebuchet MS" pitchFamily="34" charset="0"/>
              </a:rPr>
              <a:t>기본 구성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5138" y="6366214"/>
            <a:ext cx="8263366" cy="37515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70C0"/>
                </a:solidFill>
              </a:rPr>
              <a:t>* </a:t>
            </a:r>
            <a:r>
              <a:rPr lang="ko-KR" altLang="en-US" dirty="0" smtClean="0">
                <a:solidFill>
                  <a:srgbClr val="0070C0"/>
                </a:solidFill>
              </a:rPr>
              <a:t>참조 </a:t>
            </a:r>
            <a:r>
              <a:rPr lang="ko-KR" altLang="en-US" dirty="0" err="1" smtClean="0">
                <a:solidFill>
                  <a:srgbClr val="0070C0"/>
                </a:solidFill>
              </a:rPr>
              <a:t>블루핀의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세계명작동화 </a:t>
            </a:r>
            <a:r>
              <a:rPr lang="ko-KR" altLang="en-US" dirty="0" err="1" smtClean="0">
                <a:solidFill>
                  <a:srgbClr val="0070C0"/>
                </a:solidFill>
              </a:rPr>
              <a:t>깊은책속옹달샘</a:t>
            </a:r>
            <a:r>
              <a:rPr lang="ko-KR" altLang="en-US" dirty="0" smtClean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solidFill>
                  <a:srgbClr val="0070C0"/>
                </a:solidFill>
              </a:rPr>
              <a:t>엄지공주 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2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위쪽 화살표 17"/>
          <p:cNvSpPr/>
          <p:nvPr/>
        </p:nvSpPr>
        <p:spPr>
          <a:xfrm>
            <a:off x="3313278" y="836712"/>
            <a:ext cx="178602" cy="173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279680" y="908719"/>
            <a:ext cx="8612800" cy="1080121"/>
            <a:chOff x="279680" y="476671"/>
            <a:chExt cx="8612800" cy="1080121"/>
          </a:xfrm>
        </p:grpSpPr>
        <p:sp>
          <p:nvSpPr>
            <p:cNvPr id="17" name="위쪽 화살표 16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79680" y="620688"/>
              <a:ext cx="8612800" cy="936104"/>
              <a:chOff x="279680" y="620688"/>
              <a:chExt cx="8612800" cy="93610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539552" y="620688"/>
                <a:ext cx="8064896" cy="780878"/>
                <a:chOff x="539552" y="620688"/>
                <a:chExt cx="8064896" cy="780878"/>
              </a:xfrm>
            </p:grpSpPr>
            <p:sp>
              <p:nvSpPr>
                <p:cNvPr id="12" name="타원 11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HOME</a:t>
                  </a:r>
                  <a:endParaRPr lang="ko-KR" altLang="en-US" sz="8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/>
                    <a:t>PAGE</a:t>
                  </a:r>
                  <a:endParaRPr lang="ko-KR" altLang="en-US" sz="1400" dirty="0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7800741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/>
                    <a:t>INFO</a:t>
                  </a:r>
                  <a:endParaRPr lang="ko-KR" altLang="en-US" sz="1000" b="1" dirty="0"/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6792629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/>
                    <a:t>PAINTING</a:t>
                  </a:r>
                  <a:endParaRPr lang="ko-KR" altLang="en-US" sz="1000" b="1" dirty="0"/>
                </a:p>
              </p:txBody>
            </p:sp>
          </p:grpSp>
        </p:grp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328425"/>
              </p:ext>
            </p:extLst>
          </p:nvPr>
        </p:nvGraphicFramePr>
        <p:xfrm>
          <a:off x="251520" y="2612856"/>
          <a:ext cx="8640960" cy="3931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4136"/>
                <a:gridCol w="5616624"/>
                <a:gridCol w="1800200"/>
              </a:tblGrid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HOME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커버</a:t>
                      </a:r>
                      <a:r>
                        <a:rPr lang="ko-KR" altLang="en-US" baseline="0" dirty="0" smtClean="0"/>
                        <a:t> 등의 </a:t>
                      </a:r>
                      <a:r>
                        <a:rPr lang="ko-KR" altLang="en-US" baseline="0" dirty="0" err="1" smtClean="0"/>
                        <a:t>인트로</a:t>
                      </a:r>
                      <a:r>
                        <a:rPr lang="ko-KR" altLang="en-US" baseline="0" dirty="0" smtClean="0"/>
                        <a:t> 페이지로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페이지 바로 전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기타 전집류의 경우 전집류 책꽂이로도 검토 가능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REREAD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해당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페이지 다시 읽기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음성으로 다시 읽어 주기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PAGE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전체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페이지 중 원하는 페이지 선택하는 창 띄우기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MOSIAC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모자이크 작업으로 가기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모자이크 작업을 </a:t>
                      </a:r>
                      <a:r>
                        <a:rPr lang="ko-KR" altLang="en-US" sz="1050" dirty="0" err="1" smtClean="0"/>
                        <a:t>끊낸</a:t>
                      </a:r>
                      <a:r>
                        <a:rPr lang="ko-KR" altLang="en-US" sz="1050" dirty="0" smtClean="0"/>
                        <a:t> 후 완료</a:t>
                      </a:r>
                      <a:r>
                        <a:rPr lang="en-US" altLang="ko-KR" sz="1050" dirty="0" smtClean="0"/>
                        <a:t>, </a:t>
                      </a:r>
                      <a:r>
                        <a:rPr lang="ko-KR" altLang="en-US" sz="1050" dirty="0" smtClean="0"/>
                        <a:t>또는 돌아가기 </a:t>
                      </a:r>
                      <a:r>
                        <a:rPr lang="ko-KR" altLang="en-US" sz="1050" dirty="0" err="1" smtClean="0"/>
                        <a:t>선택시</a:t>
                      </a:r>
                      <a:r>
                        <a:rPr lang="ko-KR" altLang="en-US" sz="1050" dirty="0" smtClean="0"/>
                        <a:t> 바로 해당 페이지로 돌아오기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</a:rPr>
                        <a:t>PAINTING</a:t>
                      </a:r>
                      <a:endParaRPr lang="ko-KR" altLang="en-US" sz="1600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i="1" dirty="0" smtClean="0">
                          <a:solidFill>
                            <a:srgbClr val="FF0000"/>
                          </a:solidFill>
                        </a:rPr>
                        <a:t>색칠하기</a:t>
                      </a: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600" b="1" i="1" dirty="0" smtClean="0">
                          <a:solidFill>
                            <a:srgbClr val="FF0000"/>
                          </a:solidFill>
                        </a:rPr>
                        <a:t>메뉴</a:t>
                      </a:r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</a:rPr>
                        <a:t>(?)</a:t>
                      </a:r>
                      <a:r>
                        <a:rPr lang="ko-KR" altLang="en-US" sz="1600" b="1" i="1" dirty="0" smtClean="0">
                          <a:solidFill>
                            <a:srgbClr val="FF0000"/>
                          </a:solidFill>
                        </a:rPr>
                        <a:t> 또는 </a:t>
                      </a:r>
                      <a:r>
                        <a:rPr lang="en-US" altLang="ko-KR" sz="1600" b="1" i="1" dirty="0" smtClean="0">
                          <a:solidFill>
                            <a:srgbClr val="FF0000"/>
                          </a:solidFill>
                        </a:rPr>
                        <a:t>Magic View(Filtering(NPR</a:t>
                      </a: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600" b="1" i="1" baseline="0" dirty="0" smtClean="0">
                          <a:solidFill>
                            <a:srgbClr val="FF0000"/>
                          </a:solidFill>
                        </a:rPr>
                        <a:t>효과</a:t>
                      </a:r>
                      <a:r>
                        <a:rPr lang="en-US" altLang="ko-KR" sz="1600" b="1" i="1" baseline="0" dirty="0" smtClean="0">
                          <a:solidFill>
                            <a:srgbClr val="FF0000"/>
                          </a:solidFill>
                        </a:rPr>
                        <a:t>))</a:t>
                      </a:r>
                      <a:endParaRPr lang="ko-KR" altLang="en-US" sz="1600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1" dirty="0" smtClean="0">
                          <a:solidFill>
                            <a:srgbClr val="FF0000"/>
                          </a:solidFill>
                        </a:rPr>
                        <a:t>기타 개발 상황에 따라 변경 가능함</a:t>
                      </a:r>
                      <a:endParaRPr lang="ko-KR" altLang="en-US" sz="1000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INFO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컨텐츠</a:t>
                      </a:r>
                      <a:r>
                        <a:rPr lang="ko-KR" altLang="en-US" dirty="0" smtClean="0"/>
                        <a:t> 정보 및 사용법 요약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1 </a:t>
                      </a:r>
                      <a:r>
                        <a:rPr lang="ko-KR" altLang="en-US" sz="1200" dirty="0" smtClean="0"/>
                        <a:t>페이지짜리 설명서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876256" y="14914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Trebuchet MS" pitchFamily="34" charset="0"/>
              </a:rPr>
              <a:t>기본 메뉴 구성</a:t>
            </a:r>
            <a:endParaRPr lang="ko-KR" altLang="en-US" b="1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6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60232" y="548680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Trebuchet MS" pitchFamily="34" charset="0"/>
              </a:rPr>
              <a:t>제작사 관련 로고 및 카피라이트 등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0152" y="465487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</a:t>
            </a:r>
            <a:endParaRPr lang="en-US" altLang="ko-KR" i="1" dirty="0" smtClean="0"/>
          </a:p>
          <a:p>
            <a:pPr>
              <a:buFont typeface="Arial" pitchFamily="34" charset="0"/>
              <a:buChar char="•"/>
            </a:pPr>
            <a:r>
              <a:rPr lang="en-US" altLang="ko-KR" i="1" dirty="0" smtClean="0"/>
              <a:t> 3</a:t>
            </a:r>
            <a:r>
              <a:rPr lang="ko-KR" altLang="en-US" i="1" dirty="0"/>
              <a:t>초 후 </a:t>
            </a:r>
            <a:r>
              <a:rPr lang="ko-KR" altLang="en-US" i="1" dirty="0" smtClean="0"/>
              <a:t>자동으로 넘어가기</a:t>
            </a:r>
            <a:endParaRPr lang="en-US" altLang="ko-KR" i="1" dirty="0" smtClean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96136" y="2273306"/>
            <a:ext cx="2880320" cy="1659750"/>
          </a:xfrm>
          <a:prstGeom prst="wedgeRoundRectCallout">
            <a:avLst>
              <a:gd name="adj1" fmla="val -61491"/>
              <a:gd name="adj2" fmla="val 7898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400" i="1" dirty="0" smtClean="0"/>
              <a:t>기존 </a:t>
            </a:r>
            <a:r>
              <a:rPr lang="ko-KR" altLang="en-US" sz="1400" i="1" dirty="0" err="1" smtClean="0"/>
              <a:t>지니큐브</a:t>
            </a:r>
            <a:r>
              <a:rPr lang="ko-KR" altLang="en-US" sz="1400" i="1" dirty="0" smtClean="0"/>
              <a:t> 동영상 검토</a:t>
            </a:r>
            <a:endParaRPr lang="en-US" altLang="ko-KR" sz="1400" i="1" dirty="0" smtClean="0"/>
          </a:p>
          <a:p>
            <a:pPr marL="342900" indent="-342900" algn="ctr">
              <a:buAutoNum type="arabicPeriod"/>
            </a:pPr>
            <a:r>
              <a:rPr lang="ko-KR" altLang="en-US" sz="1400" i="1" dirty="0" smtClean="0"/>
              <a:t>정지화면으로 제작</a:t>
            </a:r>
            <a:r>
              <a:rPr lang="en-US" altLang="ko-KR" sz="1400" i="1" dirty="0" smtClean="0"/>
              <a:t>(</a:t>
            </a:r>
            <a:r>
              <a:rPr lang="ko-KR" altLang="en-US" sz="1400" i="1" dirty="0" err="1" smtClean="0"/>
              <a:t>컨텐츠사인</a:t>
            </a:r>
            <a:r>
              <a:rPr lang="ko-KR" altLang="en-US" sz="1400" i="1" dirty="0" smtClean="0"/>
              <a:t> </a:t>
            </a:r>
            <a:r>
              <a:rPr lang="ko-KR" altLang="en-US" sz="1400" i="1" dirty="0" err="1" smtClean="0"/>
              <a:t>지니큐브</a:t>
            </a:r>
            <a:r>
              <a:rPr lang="ko-KR" altLang="en-US" sz="1400" i="1" dirty="0" smtClean="0"/>
              <a:t> </a:t>
            </a:r>
            <a:r>
              <a:rPr lang="en-US" altLang="ko-KR" sz="1400" i="1" dirty="0" smtClean="0"/>
              <a:t>+ </a:t>
            </a:r>
            <a:r>
              <a:rPr lang="ko-KR" altLang="en-US" sz="1400" i="1" dirty="0" smtClean="0"/>
              <a:t>개발사인 </a:t>
            </a:r>
            <a:r>
              <a:rPr lang="en-US" altLang="ko-KR" sz="1400" i="1" dirty="0" smtClean="0"/>
              <a:t>OM</a:t>
            </a:r>
            <a:r>
              <a:rPr lang="ko-KR" altLang="en-US" sz="1400" i="1" dirty="0" smtClean="0"/>
              <a:t>과 중앙대 산학연프로젝트 표기</a:t>
            </a:r>
            <a:endParaRPr lang="ko-KR" altLang="en-US" sz="1400" i="1" dirty="0"/>
          </a:p>
        </p:txBody>
      </p:sp>
      <p:sp>
        <p:nvSpPr>
          <p:cNvPr id="3" name="직사각형 2"/>
          <p:cNvSpPr/>
          <p:nvPr/>
        </p:nvSpPr>
        <p:spPr>
          <a:xfrm>
            <a:off x="539552" y="1412776"/>
            <a:ext cx="4896544" cy="4680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83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28" y="608066"/>
            <a:ext cx="4196512" cy="5513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232" y="548680"/>
            <a:ext cx="2088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Trebuchet MS" pitchFamily="34" charset="0"/>
              </a:rPr>
              <a:t>COVER </a:t>
            </a:r>
            <a:r>
              <a:rPr lang="ko-KR" altLang="en-US" sz="2400" b="1" dirty="0" smtClean="0">
                <a:latin typeface="Trebuchet MS" pitchFamily="34" charset="0"/>
              </a:rPr>
              <a:t>또는 </a:t>
            </a:r>
            <a:r>
              <a:rPr lang="ko-KR" altLang="en-US" sz="2400" b="1" dirty="0" err="1" smtClean="0">
                <a:latin typeface="Trebuchet MS" pitchFamily="34" charset="0"/>
              </a:rPr>
              <a:t>인트로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2031672" y="3933056"/>
            <a:ext cx="1656184" cy="165618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latin typeface="Trebuchet MS" pitchFamily="34" charset="0"/>
              </a:rPr>
              <a:t>START</a:t>
            </a:r>
            <a:endParaRPr lang="ko-KR" altLang="en-US" sz="800" b="1" dirty="0">
              <a:latin typeface="Trebuchet MS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0152" y="4077072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</a:t>
            </a:r>
            <a:endParaRPr lang="en-US" altLang="ko-KR" i="1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smtClean="0"/>
              <a:t>START </a:t>
            </a:r>
            <a:r>
              <a:rPr lang="ko-KR" altLang="en-US" dirty="0" smtClean="0"/>
              <a:t>버튼 깜빡임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i="1" dirty="0"/>
              <a:t>NPR </a:t>
            </a:r>
            <a:r>
              <a:rPr lang="ko-KR" altLang="en-US" i="1" dirty="0"/>
              <a:t>효과 등</a:t>
            </a:r>
            <a:r>
              <a:rPr lang="en-US" altLang="ko-KR" i="1" dirty="0"/>
              <a:t>(3</a:t>
            </a:r>
            <a:r>
              <a:rPr lang="ko-KR" altLang="en-US" i="1" dirty="0"/>
              <a:t>초 후 자동</a:t>
            </a:r>
            <a:r>
              <a:rPr lang="en-US" altLang="ko-KR" i="1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altLang="ko-KR" i="1" dirty="0"/>
              <a:t> </a:t>
            </a:r>
            <a:r>
              <a:rPr lang="ko-KR" altLang="en-US" i="1" dirty="0" smtClean="0"/>
              <a:t>애니메이션 효과</a:t>
            </a:r>
            <a:r>
              <a:rPr lang="en-US" altLang="ko-KR" i="1" dirty="0"/>
              <a:t> </a:t>
            </a:r>
            <a:r>
              <a:rPr lang="ko-KR" altLang="en-US" i="1" dirty="0" smtClean="0"/>
              <a:t>등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96136" y="2273306"/>
            <a:ext cx="2880320" cy="1076308"/>
          </a:xfrm>
          <a:prstGeom prst="wedgeRoundRectCallout">
            <a:avLst>
              <a:gd name="adj1" fmla="val -61491"/>
              <a:gd name="adj2" fmla="val 7898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i="1" dirty="0" err="1" smtClean="0"/>
              <a:t>인트로</a:t>
            </a:r>
            <a:r>
              <a:rPr lang="ko-KR" altLang="en-US" sz="1400" i="1" dirty="0" smtClean="0"/>
              <a:t> 페이지 </a:t>
            </a:r>
            <a:endParaRPr lang="en-US" altLang="ko-KR" sz="1400" i="1" dirty="0" smtClean="0"/>
          </a:p>
          <a:p>
            <a:pPr algn="ctr"/>
            <a:r>
              <a:rPr lang="ko-KR" altLang="en-US" sz="1400" i="1" dirty="0" smtClean="0"/>
              <a:t>별도 제작이 필요할 듯</a:t>
            </a:r>
            <a:endParaRPr lang="ko-KR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80329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38428"/>
            <a:ext cx="7315200" cy="4581144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20" name="위쪽 화살표 19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24" name="타원 23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25" name="타원 24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26" name="타원 25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1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2" name="모서리가 둥근 사각형 설명선 1"/>
          <p:cNvSpPr/>
          <p:nvPr/>
        </p:nvSpPr>
        <p:spPr>
          <a:xfrm>
            <a:off x="499182" y="896690"/>
            <a:ext cx="2005584" cy="1076308"/>
          </a:xfrm>
          <a:prstGeom prst="wedgeRoundRectCallout">
            <a:avLst>
              <a:gd name="adj1" fmla="val 31594"/>
              <a:gd name="adj2" fmla="val 878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i="1" dirty="0" smtClean="0"/>
              <a:t>캐릭터 </a:t>
            </a:r>
            <a:r>
              <a:rPr lang="ko-KR" altLang="en-US" sz="1400" i="1" dirty="0" err="1" smtClean="0"/>
              <a:t>클릭시</a:t>
            </a:r>
            <a:endParaRPr lang="en-US" altLang="ko-KR" sz="1400" i="1" dirty="0" smtClean="0"/>
          </a:p>
          <a:p>
            <a:pPr algn="ctr"/>
            <a:r>
              <a:rPr lang="ko-KR" altLang="en-US" sz="1400" i="1" dirty="0" err="1" smtClean="0"/>
              <a:t>인터렉션</a:t>
            </a:r>
            <a:r>
              <a:rPr lang="ko-KR" altLang="en-US" sz="1400" i="1" dirty="0" smtClean="0"/>
              <a:t> 검토</a:t>
            </a:r>
            <a:r>
              <a:rPr lang="en-US" altLang="ko-KR" sz="1400" i="1" dirty="0" smtClean="0"/>
              <a:t>…</a:t>
            </a:r>
          </a:p>
          <a:p>
            <a:pPr algn="ctr"/>
            <a:r>
              <a:rPr lang="en-US" altLang="ko-KR" sz="1400" i="1" dirty="0" smtClean="0"/>
              <a:t>(NPR, </a:t>
            </a:r>
            <a:r>
              <a:rPr lang="ko-KR" altLang="en-US" sz="1400" i="1" dirty="0" smtClean="0"/>
              <a:t>자막읽기</a:t>
            </a:r>
            <a:r>
              <a:rPr lang="en-US" altLang="ko-KR" sz="1400" i="1" dirty="0" smtClean="0"/>
              <a:t>, </a:t>
            </a:r>
            <a:r>
              <a:rPr lang="ko-KR" altLang="en-US" sz="1400" i="1" dirty="0" smtClean="0"/>
              <a:t>애니메이션 등</a:t>
            </a:r>
            <a:r>
              <a:rPr lang="en-US" altLang="ko-KR" sz="1400" i="1" dirty="0" smtClean="0"/>
              <a:t>…)</a:t>
            </a:r>
            <a:endParaRPr lang="ko-KR" altLang="en-US" sz="1400" i="1" dirty="0"/>
          </a:p>
        </p:txBody>
      </p:sp>
      <p:sp>
        <p:nvSpPr>
          <p:cNvPr id="5" name="직사각형 4"/>
          <p:cNvSpPr/>
          <p:nvPr/>
        </p:nvSpPr>
        <p:spPr>
          <a:xfrm>
            <a:off x="971600" y="3645024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There once lived a </a:t>
            </a:r>
            <a:r>
              <a:rPr lang="en-US" altLang="ko-KR" sz="2800" b="1" dirty="0">
                <a:latin typeface="Century Gothic" pitchFamily="34" charset="0"/>
              </a:rPr>
              <a:t>tiger</a:t>
            </a:r>
            <a:r>
              <a:rPr lang="en-US" altLang="ko-KR" sz="2000" dirty="0">
                <a:latin typeface="Century Gothic" pitchFamily="34" charset="0"/>
              </a:rPr>
              <a:t> which believed that he was the most powerful animal on the mountain.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6516216" y="1196752"/>
            <a:ext cx="2005584" cy="1512168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i="1" dirty="0" smtClean="0"/>
              <a:t>스토리상 호랑이 단독 </a:t>
            </a:r>
            <a:r>
              <a:rPr lang="ko-KR" altLang="en-US" sz="1200" i="1" dirty="0" err="1" smtClean="0"/>
              <a:t>샷에서</a:t>
            </a:r>
            <a:r>
              <a:rPr lang="ko-KR" altLang="en-US" sz="1200" i="1" dirty="0" smtClean="0"/>
              <a:t> </a:t>
            </a:r>
            <a:r>
              <a:rPr lang="ko-KR" altLang="en-US" sz="1200" i="1" dirty="0" err="1" smtClean="0"/>
              <a:t>두번째</a:t>
            </a:r>
            <a:r>
              <a:rPr lang="ko-KR" altLang="en-US" sz="1200" i="1" dirty="0" smtClean="0"/>
              <a:t> 문장까지 읽어줄 때  전체 화면을 보여주는 </a:t>
            </a:r>
            <a:r>
              <a:rPr lang="ko-KR" altLang="en-US" sz="1200" i="1" dirty="0" err="1" smtClean="0"/>
              <a:t>줌아웃</a:t>
            </a:r>
            <a:r>
              <a:rPr lang="ko-KR" altLang="en-US" sz="1200" i="1" dirty="0" smtClean="0"/>
              <a:t> 처리</a:t>
            </a:r>
            <a:r>
              <a:rPr lang="en-US" altLang="ko-KR" sz="1200" i="1" dirty="0" smtClean="0"/>
              <a:t>?</a:t>
            </a:r>
          </a:p>
          <a:p>
            <a:pPr marL="171450" indent="-171450" algn="ctr">
              <a:buFontTx/>
              <a:buChar char="-"/>
            </a:pPr>
            <a:r>
              <a:rPr lang="en-US" altLang="ko-KR" sz="1200" b="1" dirty="0"/>
              <a:t> </a:t>
            </a: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37657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2</a:t>
            </a:r>
            <a:endParaRPr lang="ko-KR" altLang="en-US" b="1" dirty="0">
              <a:latin typeface="Trebuchet MS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53668"/>
            <a:ext cx="7315200" cy="4550664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23" name="위쪽 화살표 22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" name="그룹 25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29" name="타원 28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31" name="타원 30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32" name="타원 31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33" name="TextBox 32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16193" y="170080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One very </a:t>
            </a:r>
            <a:r>
              <a:rPr lang="en-US" altLang="ko-KR" sz="2400" b="1" dirty="0">
                <a:latin typeface="Century Gothic" pitchFamily="34" charset="0"/>
              </a:rPr>
              <a:t>cold winter</a:t>
            </a:r>
            <a:r>
              <a:rPr lang="en-US" altLang="ko-KR" sz="2000" dirty="0">
                <a:latin typeface="Century Gothic" pitchFamily="34" charset="0"/>
              </a:rPr>
              <a:t>, the Tiger could not hunt for food for many days because of the heavy snow.</a:t>
            </a:r>
            <a:endParaRPr lang="ko-KR" altLang="en-US" sz="2000" dirty="0">
              <a:latin typeface="Century Gothic" pitchFamily="34" charset="0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9072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36904"/>
            <a:ext cx="7315200" cy="458419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9592" y="4840357"/>
            <a:ext cx="7344816" cy="1108923"/>
            <a:chOff x="279680" y="476671"/>
            <a:chExt cx="8612800" cy="1080121"/>
          </a:xfrm>
        </p:grpSpPr>
        <p:sp>
          <p:nvSpPr>
            <p:cNvPr id="6" name="위쪽 화살표 5"/>
            <p:cNvSpPr/>
            <p:nvPr/>
          </p:nvSpPr>
          <p:spPr>
            <a:xfrm>
              <a:off x="4007482" y="476671"/>
              <a:ext cx="1068574" cy="954407"/>
            </a:xfrm>
            <a:prstGeom prst="upArrow">
              <a:avLst>
                <a:gd name="adj1" fmla="val 77960"/>
                <a:gd name="adj2" fmla="val 50000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79680" y="608540"/>
              <a:ext cx="8612800" cy="948252"/>
              <a:chOff x="279680" y="608540"/>
              <a:chExt cx="8612800" cy="948252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79680" y="862678"/>
                <a:ext cx="8612800" cy="6941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539552" y="608540"/>
                <a:ext cx="8064896" cy="793026"/>
                <a:chOff x="539552" y="608540"/>
                <a:chExt cx="8064896" cy="793026"/>
              </a:xfrm>
            </p:grpSpPr>
            <p:sp>
              <p:nvSpPr>
                <p:cNvPr id="10" name="타원 9"/>
                <p:cNvSpPr/>
                <p:nvPr/>
              </p:nvSpPr>
              <p:spPr>
                <a:xfrm>
                  <a:off x="539552" y="620688"/>
                  <a:ext cx="8930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HOME</a:t>
                  </a:r>
                  <a:endParaRPr lang="ko-KR" altLang="en-US" sz="400" b="1" dirty="0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1691680" y="620688"/>
                  <a:ext cx="1071610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b="1" dirty="0" smtClean="0"/>
                    <a:t>RE</a:t>
                  </a:r>
                </a:p>
                <a:p>
                  <a:pPr algn="ctr"/>
                  <a:r>
                    <a:rPr lang="en-US" altLang="ko-KR" sz="1200" b="1" dirty="0" smtClean="0"/>
                    <a:t>READ</a:t>
                  </a:r>
                  <a:endParaRPr lang="ko-KR" altLang="en-US" sz="1200" b="1" dirty="0"/>
                </a:p>
              </p:txBody>
            </p:sp>
            <p:sp>
              <p:nvSpPr>
                <p:cNvPr id="12" name="타원 11"/>
                <p:cNvSpPr/>
                <p:nvPr/>
              </p:nvSpPr>
              <p:spPr>
                <a:xfrm>
                  <a:off x="5320720" y="620688"/>
                  <a:ext cx="1339512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 smtClean="0"/>
                    <a:t>MOSIAC</a:t>
                  </a:r>
                  <a:endParaRPr lang="ko-KR" altLang="en-US" sz="1100" b="1" dirty="0"/>
                </a:p>
              </p:txBody>
            </p:sp>
            <p:sp>
              <p:nvSpPr>
                <p:cNvPr id="13" name="타원 12"/>
                <p:cNvSpPr/>
                <p:nvPr/>
              </p:nvSpPr>
              <p:spPr>
                <a:xfrm>
                  <a:off x="2976205" y="620688"/>
                  <a:ext cx="875715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dirty="0" smtClean="0"/>
                    <a:t>PAGE</a:t>
                  </a:r>
                  <a:endParaRPr lang="ko-KR" altLang="en-US" sz="1050" dirty="0"/>
                </a:p>
              </p:txBody>
            </p:sp>
            <p:sp>
              <p:nvSpPr>
                <p:cNvPr id="14" name="타원 13"/>
                <p:cNvSpPr/>
                <p:nvPr/>
              </p:nvSpPr>
              <p:spPr>
                <a:xfrm>
                  <a:off x="7800740" y="608540"/>
                  <a:ext cx="803708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b="1" dirty="0" smtClean="0"/>
                    <a:t>INFO</a:t>
                  </a:r>
                  <a:endParaRPr lang="ko-KR" altLang="en-US" sz="800" b="1" dirty="0"/>
                </a:p>
              </p:txBody>
            </p:sp>
            <p:sp>
              <p:nvSpPr>
                <p:cNvPr id="15" name="타원 14"/>
                <p:cNvSpPr/>
                <p:nvPr/>
              </p:nvSpPr>
              <p:spPr>
                <a:xfrm>
                  <a:off x="6792629" y="620688"/>
                  <a:ext cx="803707" cy="780878"/>
                </a:xfrm>
                <a:prstGeom prst="ellipse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00" b="1" dirty="0" smtClean="0"/>
                    <a:t>기</a:t>
                  </a:r>
                  <a:r>
                    <a:rPr lang="ko-KR" altLang="en-US" sz="1000" b="1" dirty="0"/>
                    <a:t>타</a:t>
                  </a:r>
                </a:p>
              </p:txBody>
            </p:sp>
          </p:grpSp>
        </p:grpSp>
      </p:grpSp>
      <p:sp>
        <p:nvSpPr>
          <p:cNvPr id="16" name="TextBox 15"/>
          <p:cNvSpPr txBox="1"/>
          <p:nvPr/>
        </p:nvSpPr>
        <p:spPr>
          <a:xfrm>
            <a:off x="251520" y="6023029"/>
            <a:ext cx="732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 배경 사운드 및 음성으로 읽기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 smtClean="0"/>
              <a:t>삽화 </a:t>
            </a:r>
            <a:r>
              <a:rPr lang="ko-KR" altLang="en-US" dirty="0" err="1" smtClean="0"/>
              <a:t>터치시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NPR </a:t>
            </a:r>
            <a:r>
              <a:rPr lang="ko-KR" altLang="en-US" i="1" dirty="0" smtClean="0"/>
              <a:t>효과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모자이크 또는 기타 </a:t>
            </a:r>
            <a:r>
              <a:rPr lang="en-US" altLang="ko-KR" i="1" dirty="0" smtClean="0"/>
              <a:t>…) &amp; </a:t>
            </a:r>
            <a:r>
              <a:rPr lang="ko-KR" altLang="en-US" i="1" dirty="0" smtClean="0"/>
              <a:t>음성</a:t>
            </a:r>
            <a:endParaRPr lang="en-US" altLang="ko-KR" i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389887" y="3012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Trebuchet MS" pitchFamily="34" charset="0"/>
              </a:rPr>
              <a:t>PAGE 3</a:t>
            </a:r>
            <a:endParaRPr lang="ko-KR" altLang="en-US" b="1" dirty="0">
              <a:latin typeface="Trebuchet MS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180003" y="170080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latin typeface="Century Gothic" pitchFamily="34" charset="0"/>
              </a:rPr>
              <a:t>He found a farmhouse with a barn. There was a </a:t>
            </a:r>
            <a:r>
              <a:rPr lang="en-US" altLang="ko-KR" sz="2400" b="1" dirty="0">
                <a:latin typeface="Century Gothic" pitchFamily="34" charset="0"/>
              </a:rPr>
              <a:t>cow</a:t>
            </a:r>
            <a:r>
              <a:rPr lang="en-US" altLang="ko-KR" sz="2000" dirty="0">
                <a:latin typeface="Century Gothic" pitchFamily="34" charset="0"/>
              </a:rPr>
              <a:t> sleeping inside, snoring loudly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516216" y="1196752"/>
            <a:ext cx="2005584" cy="936104"/>
          </a:xfrm>
          <a:prstGeom prst="wedgeRoundRectCallout">
            <a:avLst>
              <a:gd name="adj1" fmla="val -93469"/>
              <a:gd name="adj2" fmla="val 801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buFontTx/>
              <a:buChar char="-"/>
            </a:pPr>
            <a:r>
              <a:rPr lang="ko-KR" altLang="en-US" sz="1200" b="1" dirty="0" smtClean="0"/>
              <a:t>처음 화면 </a:t>
            </a:r>
            <a:r>
              <a:rPr lang="ko-KR" altLang="en-US" sz="1200" b="1" dirty="0" err="1" smtClean="0"/>
              <a:t>등장시</a:t>
            </a:r>
            <a:r>
              <a:rPr lang="ko-KR" altLang="en-US" sz="1200" b="1" dirty="0" smtClean="0"/>
              <a:t> 기본으로 </a:t>
            </a:r>
            <a:r>
              <a:rPr lang="ko-KR" altLang="en-US" sz="1200" b="1" dirty="0" err="1" smtClean="0"/>
              <a:t>줌아웃</a:t>
            </a:r>
            <a:r>
              <a:rPr lang="ko-KR" altLang="en-US" sz="1200" b="1" dirty="0" smtClean="0"/>
              <a:t> 처리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7200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2185</Words>
  <Application>Microsoft Office PowerPoint</Application>
  <PresentationFormat>화면 슬라이드 쇼(4:3)</PresentationFormat>
  <Paragraphs>367</Paragraphs>
  <Slides>20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호랑이와 곶감 앱북  스토리보드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모자이크 UI</vt:lpstr>
      <vt:lpstr>기타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john</dc:creator>
  <cp:lastModifiedBy>john</cp:lastModifiedBy>
  <cp:revision>54</cp:revision>
  <dcterms:created xsi:type="dcterms:W3CDTF">2013-01-22T02:12:39Z</dcterms:created>
  <dcterms:modified xsi:type="dcterms:W3CDTF">2013-03-22T02:17:29Z</dcterms:modified>
</cp:coreProperties>
</file>